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7"/>
  </p:notesMasterIdLst>
  <p:handoutMasterIdLst>
    <p:handoutMasterId r:id="rId28"/>
  </p:handoutMasterIdLst>
  <p:sldIdLst>
    <p:sldId id="827" r:id="rId2"/>
    <p:sldId id="833" r:id="rId3"/>
    <p:sldId id="837" r:id="rId4"/>
    <p:sldId id="834" r:id="rId5"/>
    <p:sldId id="839" r:id="rId6"/>
    <p:sldId id="848" r:id="rId7"/>
    <p:sldId id="829" r:id="rId8"/>
    <p:sldId id="856" r:id="rId9"/>
    <p:sldId id="862" r:id="rId10"/>
    <p:sldId id="863" r:id="rId11"/>
    <p:sldId id="864" r:id="rId12"/>
    <p:sldId id="860" r:id="rId13"/>
    <p:sldId id="849" r:id="rId14"/>
    <p:sldId id="865" r:id="rId15"/>
    <p:sldId id="866" r:id="rId16"/>
    <p:sldId id="867" r:id="rId17"/>
    <p:sldId id="854" r:id="rId18"/>
    <p:sldId id="847" r:id="rId19"/>
    <p:sldId id="843" r:id="rId20"/>
    <p:sldId id="846" r:id="rId21"/>
    <p:sldId id="868" r:id="rId22"/>
    <p:sldId id="845" r:id="rId23"/>
    <p:sldId id="869" r:id="rId24"/>
    <p:sldId id="861" r:id="rId25"/>
    <p:sldId id="87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BB"/>
    <a:srgbClr val="C1FFF1"/>
    <a:srgbClr val="76FFFF"/>
    <a:srgbClr val="15C9D9"/>
    <a:srgbClr val="1BBECC"/>
    <a:srgbClr val="02ADBA"/>
    <a:srgbClr val="440079"/>
    <a:srgbClr val="1E093C"/>
    <a:srgbClr val="17093B"/>
    <a:srgbClr val="4C5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8" autoAdjust="0"/>
    <p:restoredTop sz="88991" autoAdjust="0"/>
  </p:normalViewPr>
  <p:slideViewPr>
    <p:cSldViewPr snapToObjects="1">
      <p:cViewPr varScale="1">
        <p:scale>
          <a:sx n="83" d="100"/>
          <a:sy n="83" d="100"/>
        </p:scale>
        <p:origin x="192" y="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4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64711-9C73-8241-AFB0-128EB3AE6A12}" type="datetimeFigureOut">
              <a:rPr lang="en-US" smtClean="0"/>
              <a:pPr/>
              <a:t>8/31/21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8FE5D-CECA-1345-9277-F1DD4F0CE2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43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21C01-ED30-CC41-8E5D-CA0F5115E72D}" type="datetimeFigureOut">
              <a:rPr lang="en-US" smtClean="0"/>
              <a:pPr/>
              <a:t>8/31/21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7D5F5-1991-BC4D-A4B8-5C402A6EAB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712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75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8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0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relationship between the years</a:t>
            </a:r>
          </a:p>
          <a:p>
            <a:pPr lvl="1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went through and calculated the rate of change by using the number of teams who continued to participate next year over the total number of teams in that year. Example: if 10 teams participated from 2018-2019, and only 1 of them continued to participate into 2019-2020, that would be a follow-through rate of 5%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better teams go through time, do better teams stay w us longer?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Givee</a:t>
            </a:r>
            <a:r>
              <a:rPr lang="en-US" dirty="0"/>
              <a:t> Rebecca the names of crossover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68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too deep into the percentages for the </a:t>
            </a:r>
            <a:r>
              <a:rPr lang="en-US" dirty="0" err="1"/>
              <a:t>subfunnel</a:t>
            </a:r>
            <a:r>
              <a:rPr lang="en-US" dirty="0"/>
              <a:t>, they’re comparable to what’s in the Teams data that I’ve already shown. I want to get deeper into the top of funnel</a:t>
            </a:r>
          </a:p>
          <a:p>
            <a:endParaRPr lang="en-US" dirty="0"/>
          </a:p>
          <a:p>
            <a:r>
              <a:rPr lang="en-US" dirty="0"/>
              <a:t>Follow up - are they coming to more than 1 startup school? More than 1 coaching? More than 1 female founders? Does not show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8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0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17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80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relationship between the years</a:t>
            </a:r>
          </a:p>
          <a:p>
            <a:pPr lvl="1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Calculated the rate of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- number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people who continued to participate next year over the total number of people in that year. Example: if 10 people participated from 2018-2019, and only 1 of them continued to participate into 2019-2020, that would be a follow-through rate of 5%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89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6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Are people actually travelling through the funnel in the way that we think they are?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Final draft is a data resource for everyone to use going forward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Hyperlink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2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Cute anecdote for avoiding self description – someone listed themselves as “left-handed” on one of the applications for the summer programs, it’s things like that to avoid. Not only can I not analyze written text, people are just inclined to include wrong or irrelevant information.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SCHOOLS – stern, </a:t>
            </a:r>
            <a:r>
              <a:rPr lang="en-US" dirty="0" err="1"/>
              <a:t>tandon</a:t>
            </a:r>
            <a:r>
              <a:rPr lang="en-US" dirty="0"/>
              <a:t>, </a:t>
            </a:r>
            <a:r>
              <a:rPr lang="en-US" dirty="0" err="1"/>
              <a:t>cas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APPLICATIONS AND PARTICIPANTS, then gender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 cubes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30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0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0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Adjacency lists have a minimum of 2 components, a source and a target. Between these two, an edge is made. Weights can also be included to measure the number of times an edge occurs. Duplicates are not a problem for this model because I ended up not using weights.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9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Funnel and sub-funnel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65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0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3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graph - funnel and sub-funnel structure</a:t>
            </a:r>
          </a:p>
          <a:p>
            <a:endParaRPr lang="en-US" dirty="0"/>
          </a:p>
          <a:p>
            <a:r>
              <a:rPr lang="en-US" dirty="0"/>
              <a:t>Explain what a node and edge are</a:t>
            </a:r>
          </a:p>
          <a:p>
            <a:endParaRPr lang="en-US" dirty="0"/>
          </a:p>
          <a:p>
            <a:r>
              <a:rPr lang="en-US" dirty="0"/>
              <a:t>NOTE: Summer program attendees will NOT have the percentage because the data is skewed. Everyone who got into a summer program (SLP and Summer Sprint) had to have applied. The way I calculated the percentages was by seeing who attended only one program, whereas those would technically count as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9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without further ado….</a:t>
            </a:r>
          </a:p>
          <a:p>
            <a:endParaRPr lang="en-US" dirty="0"/>
          </a:p>
          <a:p>
            <a:r>
              <a:rPr lang="en-US" dirty="0"/>
              <a:t>start w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 before getting into individual graphs, show all three and talk about how similar they all are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IRRESPECTIVE OF NAME CHANGES. If someone changed their team name after a bootcamp, for example, that would not register. I got some of them but not all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numbers w grain of salt because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8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7D5F5-1991-BC4D-A4B8-5C402A6EABF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3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28600"/>
            <a:ext cx="7772400" cy="3968463"/>
          </a:xfrm>
        </p:spPr>
        <p:txBody>
          <a:bodyPr anchor="t" anchorCtr="0">
            <a:noAutofit/>
          </a:bodyPr>
          <a:lstStyle>
            <a:lvl1pPr algn="l">
              <a:defRPr sz="6000" b="0" i="0">
                <a:latin typeface="Fugue"/>
                <a:cs typeface="Fugue"/>
              </a:defRPr>
            </a:lvl1pPr>
          </a:lstStyle>
          <a:p>
            <a:r>
              <a:rPr lang="en-US" dirty="0"/>
              <a:t>Title of Section Goes Here Like This. Max 70 Characters. Example Words.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343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1ABECB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3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44048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5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2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44048" cy="902412"/>
          </a:xfrm>
        </p:spPr>
        <p:txBody>
          <a:bodyPr/>
          <a:lstStyle>
            <a:lvl1pPr>
              <a:defRPr b="0" i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34409"/>
          </a:xfrm>
        </p:spPr>
        <p:txBody>
          <a:bodyPr>
            <a:normAutofit/>
          </a:bodyPr>
          <a:lstStyle>
            <a:lvl1pPr>
              <a:defRPr sz="2800" b="0" i="0">
                <a:latin typeface="Gotham Book" pitchFamily="2" charset="0"/>
                <a:cs typeface="Gotham Book" pitchFamily="2" charset="0"/>
              </a:defRPr>
            </a:lvl1pPr>
            <a:lvl2pPr>
              <a:defRPr sz="2400" b="0" i="0">
                <a:latin typeface="Gotham Book" pitchFamily="2" charset="0"/>
                <a:cs typeface="Gotham Book" pitchFamily="2" charset="0"/>
              </a:defRPr>
            </a:lvl2pPr>
            <a:lvl3pPr>
              <a:defRPr sz="2000" b="0" i="0">
                <a:latin typeface="Gotham Book" pitchFamily="2" charset="0"/>
                <a:cs typeface="Gotham Book" pitchFamily="2" charset="0"/>
              </a:defRPr>
            </a:lvl3pPr>
            <a:lvl4pPr>
              <a:defRPr sz="1800" b="0" i="0">
                <a:latin typeface="Gotham Book" pitchFamily="2" charset="0"/>
                <a:cs typeface="Gotham Book" pitchFamily="2" charset="0"/>
              </a:defRPr>
            </a:lvl4pPr>
            <a:lvl5pPr>
              <a:defRPr sz="1800" b="0" i="0">
                <a:latin typeface="Fugue"/>
                <a:cs typeface="Fug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3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0" cap="none">
                <a:solidFill>
                  <a:srgbClr val="1ABEC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rgbClr val="99999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6857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1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4205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1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4205" cy="9878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9514"/>
            <a:ext cx="4040188" cy="855361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29435"/>
            <a:ext cx="4041775" cy="84544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1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44048" cy="9878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599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0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370871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 anchorCtr="0"/>
          <a:lstStyle>
            <a:lvl1pPr algn="l">
              <a:defRPr sz="2000" b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20ADB9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6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36" y="4800600"/>
            <a:ext cx="8218612" cy="566738"/>
          </a:xfrm>
        </p:spPr>
        <p:txBody>
          <a:bodyPr anchor="t" anchorCtr="0"/>
          <a:lstStyle>
            <a:lvl1pPr algn="l">
              <a:defRPr sz="2000" b="0">
                <a:latin typeface="Fugue"/>
                <a:cs typeface="Fug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2636" y="612775"/>
            <a:ext cx="8218612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636" y="5367338"/>
            <a:ext cx="8218612" cy="8048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2108" y="6346429"/>
            <a:ext cx="502281" cy="365125"/>
          </a:xfrm>
          <a:prstGeom prst="rect">
            <a:avLst/>
          </a:prstGeom>
        </p:spPr>
        <p:txBody>
          <a:bodyPr/>
          <a:lstStyle/>
          <a:p>
            <a:fld id="{5BFCA006-3047-A942-8238-9F70771267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7"/>
          <p:cNvSpPr txBox="1">
            <a:spLocks/>
          </p:cNvSpPr>
          <p:nvPr userDrawn="1"/>
        </p:nvSpPr>
        <p:spPr>
          <a:xfrm>
            <a:off x="8631798" y="6356350"/>
            <a:ext cx="4022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20ADB9"/>
                </a:solidFill>
                <a:latin typeface="Gotham-Book"/>
                <a:ea typeface="+mn-ea"/>
                <a:cs typeface="Gotham-Book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5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228600"/>
            <a:ext cx="7353987" cy="98782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734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4" name="Picture 3" descr="entrepreneurialinstitute_color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89" y="6301009"/>
            <a:ext cx="2175025" cy="3838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200" y="137160"/>
            <a:ext cx="8229600" cy="47126"/>
          </a:xfrm>
          <a:prstGeom prst="rect">
            <a:avLst/>
          </a:prstGeom>
          <a:solidFill>
            <a:srgbClr val="1ABE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BECB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88272" y="633903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999999"/>
                </a:solidFill>
                <a:latin typeface="Gotham Book"/>
                <a:cs typeface="Gotham Book"/>
              </a:rPr>
              <a:t>@</a:t>
            </a:r>
            <a:r>
              <a:rPr lang="en-US" sz="1400" b="0" i="0" dirty="0" err="1">
                <a:solidFill>
                  <a:srgbClr val="999999"/>
                </a:solidFill>
                <a:latin typeface="Gotham Book"/>
                <a:cs typeface="Gotham Book"/>
              </a:rPr>
              <a:t>NYUEntrepreneur</a:t>
            </a:r>
            <a:endParaRPr lang="en-US" sz="1400" b="0" i="0" dirty="0">
              <a:solidFill>
                <a:srgbClr val="999999"/>
              </a:solidFill>
              <a:latin typeface="Gotham Book"/>
              <a:cs typeface="Gotham Book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1335" y="6370239"/>
            <a:ext cx="284342" cy="2453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255018" y="6356350"/>
            <a:ext cx="633965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>
                <a:solidFill>
                  <a:srgbClr val="57068C"/>
                </a:solidFill>
                <a:latin typeface="Gotham-Book"/>
                <a:cs typeface="Gotham-Book"/>
              </a:defRPr>
            </a:lvl1pPr>
          </a:lstStyle>
          <a:p>
            <a:fld id="{42765631-169E-4944-BFFC-C229B4B1B0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NEI14_0001_rocketship.eps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230" y="324007"/>
            <a:ext cx="70552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4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800" b="0" i="0" kern="1200">
          <a:solidFill>
            <a:srgbClr val="02ADBA"/>
          </a:solidFill>
          <a:latin typeface="Fugue"/>
          <a:ea typeface="+mj-ea"/>
          <a:cs typeface="Fug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8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4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20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440079"/>
        </a:buClr>
        <a:buSzPct val="66000"/>
        <a:buFont typeface="Wingdings" charset="2"/>
        <a:buChar char="u"/>
        <a:defRPr sz="1800" b="0" i="0" kern="1200">
          <a:solidFill>
            <a:srgbClr val="999999"/>
          </a:solidFill>
          <a:latin typeface="Gotham Book" pitchFamily="2" charset="0"/>
          <a:ea typeface="+mn-ea"/>
          <a:cs typeface="Gotham Book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4C1966"/>
        </a:buClr>
        <a:buFont typeface="Wingdings" charset="2"/>
        <a:buChar char="§"/>
        <a:defRPr sz="2000" b="0" i="0" kern="1200">
          <a:solidFill>
            <a:schemeClr val="tx1"/>
          </a:solidFill>
          <a:latin typeface="Fugue"/>
          <a:ea typeface="+mn-ea"/>
          <a:cs typeface="Fug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zBosA2SbdJ-q8fMeAEsky_j7iUm21tdz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D49-AF89-C649-83CC-C88B924F6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09600"/>
            <a:ext cx="7772400" cy="3587463"/>
          </a:xfrm>
        </p:spPr>
        <p:txBody>
          <a:bodyPr/>
          <a:lstStyle/>
          <a:p>
            <a:r>
              <a:rPr lang="en-US" b="1" dirty="0">
                <a:solidFill>
                  <a:srgbClr val="440079"/>
                </a:solidFill>
              </a:rPr>
              <a:t>Pipeline Project</a:t>
            </a:r>
            <a:br>
              <a:rPr lang="en-US" b="1" dirty="0">
                <a:solidFill>
                  <a:srgbClr val="440079"/>
                </a:solidFill>
              </a:rPr>
            </a:br>
            <a:r>
              <a:rPr lang="en-US" sz="3500" b="1" dirty="0">
                <a:solidFill>
                  <a:srgbClr val="440079"/>
                </a:solidFill>
              </a:rPr>
              <a:t>An analysis of the program funnel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809B0-1479-344E-A5E3-ECF16B910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76800"/>
            <a:ext cx="6400800" cy="1371600"/>
          </a:xfrm>
        </p:spPr>
        <p:txBody>
          <a:bodyPr>
            <a:normAutofit/>
          </a:bodyPr>
          <a:lstStyle/>
          <a:p>
            <a:r>
              <a:rPr lang="en-US" b="1" dirty="0"/>
              <a:t>Graham Harris</a:t>
            </a:r>
          </a:p>
          <a:p>
            <a:r>
              <a:rPr lang="en-US" b="1" dirty="0"/>
              <a:t>NYU Entrepreneurial Institute</a:t>
            </a:r>
          </a:p>
          <a:p>
            <a:r>
              <a:rPr lang="en-US" b="1" dirty="0"/>
              <a:t>Final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6D138-D110-AF46-ACB6-2BB69CE20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597D6-E6A0-D84D-ACDE-5B85E240C08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6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242" y="1584983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924A1AB-AE2A-4549-94DE-983B34EF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60256" y="871449"/>
            <a:ext cx="6692900" cy="51561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5814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2020-2021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729048" y="1754145"/>
            <a:ext cx="1559310" cy="85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736945" y="1473715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11361" y="1119094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69404" y="3686309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304130" y="2817909"/>
            <a:ext cx="1169209" cy="474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389375" y="4820114"/>
            <a:ext cx="1392426" cy="800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61951" y="5527687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 flipV="1">
            <a:off x="5757024" y="4812850"/>
            <a:ext cx="151533" cy="988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4871190" y="5685886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568779" y="783025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00163" y="2266779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>
            <a:off x="6400005" y="4164289"/>
            <a:ext cx="748998" cy="649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8B389E1E-4DED-8E42-B7BB-849FCAACCE62}"/>
              </a:ext>
            </a:extLst>
          </p:cNvPr>
          <p:cNvSpPr txBox="1">
            <a:spLocks/>
          </p:cNvSpPr>
          <p:nvPr/>
        </p:nvSpPr>
        <p:spPr>
          <a:xfrm>
            <a:off x="1926946" y="242289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(39.5%)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D699FCEB-1ED8-0948-B3CF-98D3F14E082D}"/>
              </a:ext>
            </a:extLst>
          </p:cNvPr>
          <p:cNvSpPr txBox="1">
            <a:spLocks/>
          </p:cNvSpPr>
          <p:nvPr/>
        </p:nvSpPr>
        <p:spPr>
          <a:xfrm>
            <a:off x="5474101" y="142238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(21.2%)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BB3C8C6E-4B8B-1F4C-8296-C4624D052F53}"/>
              </a:ext>
            </a:extLst>
          </p:cNvPr>
          <p:cNvSpPr txBox="1">
            <a:spLocks/>
          </p:cNvSpPr>
          <p:nvPr/>
        </p:nvSpPr>
        <p:spPr>
          <a:xfrm>
            <a:off x="7159102" y="297985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(11.4%)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F54B49E4-A0EC-224E-B311-22180CE1302B}"/>
              </a:ext>
            </a:extLst>
          </p:cNvPr>
          <p:cNvSpPr txBox="1">
            <a:spLocks/>
          </p:cNvSpPr>
          <p:nvPr/>
        </p:nvSpPr>
        <p:spPr>
          <a:xfrm>
            <a:off x="3336774" y="543190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(28.6%)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54A635CD-03C1-FB46-9F9E-058D5DB81CD5}"/>
              </a:ext>
            </a:extLst>
          </p:cNvPr>
          <p:cNvSpPr txBox="1">
            <a:spLocks/>
          </p:cNvSpPr>
          <p:nvPr/>
        </p:nvSpPr>
        <p:spPr>
          <a:xfrm>
            <a:off x="6568779" y="47838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(20.0%)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776BF2EA-D8C9-6942-A66C-F23B534C1B87}"/>
              </a:ext>
            </a:extLst>
          </p:cNvPr>
          <p:cNvSpPr txBox="1">
            <a:spLocks/>
          </p:cNvSpPr>
          <p:nvPr/>
        </p:nvSpPr>
        <p:spPr>
          <a:xfrm>
            <a:off x="5582936" y="6175007"/>
            <a:ext cx="571462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(0%)</a:t>
            </a:r>
          </a:p>
        </p:txBody>
      </p:sp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8DE096-EA39-624E-91E8-DF588101D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94" y="3923114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242" y="1584983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03D6A33-1F96-F249-83CB-1C5CCECC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3607" flipH="1">
            <a:off x="173831" y="0"/>
            <a:ext cx="8186738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0" y="79902"/>
            <a:ext cx="4648199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Fall 2018 –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Spring 2021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H="1">
            <a:off x="2522317" y="986447"/>
            <a:ext cx="182836" cy="1948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261921" y="1093049"/>
            <a:ext cx="1422841" cy="74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2192045" y="495024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</a:t>
            </a:r>
            <a:r>
              <a:rPr lang="en-US" sz="1600" dirty="0"/>
              <a:t>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269389" y="3697651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</a:t>
            </a:r>
            <a:r>
              <a:rPr lang="en-US" sz="1600" dirty="0"/>
              <a:t>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286977" y="1798285"/>
            <a:ext cx="896567" cy="948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688537" y="5006339"/>
            <a:ext cx="1432681" cy="906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30775" y="5636941"/>
            <a:ext cx="2762638" cy="7552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V="1">
            <a:off x="6126193" y="4852707"/>
            <a:ext cx="321568" cy="1148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383088" y="5873457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714997" y="56659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6932046" y="1254464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>
            <a:off x="6823061" y="4289130"/>
            <a:ext cx="625403" cy="157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9BC107D5-7448-F34D-AA73-46C77B865797}"/>
              </a:ext>
            </a:extLst>
          </p:cNvPr>
          <p:cNvSpPr txBox="1">
            <a:spLocks/>
          </p:cNvSpPr>
          <p:nvPr/>
        </p:nvSpPr>
        <p:spPr>
          <a:xfrm>
            <a:off x="1089793" y="261475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(36.6%)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8FC8789C-52A4-D94E-8D67-0990FC322151}"/>
              </a:ext>
            </a:extLst>
          </p:cNvPr>
          <p:cNvSpPr txBox="1">
            <a:spLocks/>
          </p:cNvSpPr>
          <p:nvPr/>
        </p:nvSpPr>
        <p:spPr>
          <a:xfrm>
            <a:off x="4735060" y="7184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(23.1%)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E429A9B-906D-9F4C-A57D-D91923999141}"/>
              </a:ext>
            </a:extLst>
          </p:cNvPr>
          <p:cNvSpPr txBox="1">
            <a:spLocks/>
          </p:cNvSpPr>
          <p:nvPr/>
        </p:nvSpPr>
        <p:spPr>
          <a:xfrm>
            <a:off x="7329831" y="178753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(14.7%)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F27B687-DC95-554E-9836-8DD2B9A922DA}"/>
              </a:ext>
            </a:extLst>
          </p:cNvPr>
          <p:cNvSpPr txBox="1">
            <a:spLocks/>
          </p:cNvSpPr>
          <p:nvPr/>
        </p:nvSpPr>
        <p:spPr>
          <a:xfrm>
            <a:off x="3473146" y="6052755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(23.0%)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D516B67-AA5F-584D-9459-26170AEFA82A}"/>
              </a:ext>
            </a:extLst>
          </p:cNvPr>
          <p:cNvSpPr txBox="1">
            <a:spLocks/>
          </p:cNvSpPr>
          <p:nvPr/>
        </p:nvSpPr>
        <p:spPr>
          <a:xfrm>
            <a:off x="6346697" y="535071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(22.2%)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84C8B439-A6F9-8743-82D5-2C13D3ADCD14}"/>
              </a:ext>
            </a:extLst>
          </p:cNvPr>
          <p:cNvSpPr txBox="1">
            <a:spLocks/>
          </p:cNvSpPr>
          <p:nvPr/>
        </p:nvSpPr>
        <p:spPr>
          <a:xfrm>
            <a:off x="7497765" y="417042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(10.7%)</a:t>
            </a:r>
          </a:p>
        </p:txBody>
      </p:sp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C0AA2C-BE5C-6344-9E44-DFE146D9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01" y="4554813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5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78A373B-6A62-FC4D-A3D6-9D9F146E7B89}"/>
              </a:ext>
            </a:extLst>
          </p:cNvPr>
          <p:cNvSpPr/>
          <p:nvPr/>
        </p:nvSpPr>
        <p:spPr>
          <a:xfrm rot="5400000">
            <a:off x="1802560" y="-1579522"/>
            <a:ext cx="165312" cy="3569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4ACAFC-65C7-B64C-A066-9B53C9E36648}"/>
              </a:ext>
            </a:extLst>
          </p:cNvPr>
          <p:cNvSpPr/>
          <p:nvPr/>
        </p:nvSpPr>
        <p:spPr>
          <a:xfrm rot="5400000">
            <a:off x="6995459" y="-496047"/>
            <a:ext cx="1352993" cy="23899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52D44A-CB6B-E14F-8848-76C322229300}"/>
              </a:ext>
            </a:extLst>
          </p:cNvPr>
          <p:cNvSpPr/>
          <p:nvPr/>
        </p:nvSpPr>
        <p:spPr>
          <a:xfrm rot="5400000">
            <a:off x="781696" y="4898585"/>
            <a:ext cx="1352993" cy="23899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background pattern&#10;&#10;Description automatically generated">
            <a:extLst>
              <a:ext uri="{FF2B5EF4-FFF2-40B4-BE49-F238E27FC236}">
                <a16:creationId xmlns:a16="http://schemas.microsoft.com/office/drawing/2014/main" id="{6B18E404-BB69-264C-A28D-688F925E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73732" flipH="1">
            <a:off x="970115" y="-1"/>
            <a:ext cx="694357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39070" y="406580"/>
            <a:ext cx="27432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Across All 3 Years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469751" y="5247789"/>
            <a:ext cx="1551708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2362200" y="1375405"/>
            <a:ext cx="2209799" cy="36537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>
            <a:off x="4876798" y="1514900"/>
            <a:ext cx="2125071" cy="275230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6190458" y="310529"/>
            <a:ext cx="1752602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2019-2020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001869" y="5315240"/>
            <a:ext cx="161726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2020-2021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54C2108-6592-774E-BEC2-8535C66DED67}"/>
              </a:ext>
            </a:extLst>
          </p:cNvPr>
          <p:cNvSpPr txBox="1">
            <a:spLocks/>
          </p:cNvSpPr>
          <p:nvPr/>
        </p:nvSpPr>
        <p:spPr>
          <a:xfrm>
            <a:off x="5105400" y="3074276"/>
            <a:ext cx="1006626" cy="5071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>
                <a:solidFill>
                  <a:schemeClr val="tx1"/>
                </a:solidFill>
              </a:rPr>
              <a:t>(6.4%)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22 teams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36CCBE3-7021-3F4F-A51F-BE6F967AA891}"/>
              </a:ext>
            </a:extLst>
          </p:cNvPr>
          <p:cNvSpPr txBox="1">
            <a:spLocks/>
          </p:cNvSpPr>
          <p:nvPr/>
        </p:nvSpPr>
        <p:spPr>
          <a:xfrm>
            <a:off x="3070072" y="3105924"/>
            <a:ext cx="794054" cy="4754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(2.3%)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7 teams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2C4F2EC-EABE-2A41-A3F7-ECED53D0D5F7}"/>
              </a:ext>
            </a:extLst>
          </p:cNvPr>
          <p:cNvSpPr txBox="1">
            <a:spLocks/>
          </p:cNvSpPr>
          <p:nvPr/>
        </p:nvSpPr>
        <p:spPr>
          <a:xfrm>
            <a:off x="7056840" y="1583133"/>
            <a:ext cx="1617261" cy="2560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4X as many teams total, 3X relative to size of each year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065B05-0BD7-0F45-A61F-1157079C9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741782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14E495-FF46-B54C-B081-BD15BA34B0ED}"/>
              </a:ext>
            </a:extLst>
          </p:cNvPr>
          <p:cNvSpPr/>
          <p:nvPr/>
        </p:nvSpPr>
        <p:spPr>
          <a:xfrm>
            <a:off x="83558" y="7832"/>
            <a:ext cx="8603628" cy="12052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8EF22-56F9-0A41-B7AD-F853A5A16834}"/>
              </a:ext>
            </a:extLst>
          </p:cNvPr>
          <p:cNvSpPr/>
          <p:nvPr/>
        </p:nvSpPr>
        <p:spPr>
          <a:xfrm>
            <a:off x="46085" y="5887724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19A540A-6185-3A4E-BB28-F65BCAD8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76192" y="-284752"/>
            <a:ext cx="6875373" cy="741700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77338" y="81903"/>
            <a:ext cx="3505200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2018-2019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620394" y="2232753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5768467" y="4402455"/>
            <a:ext cx="18348" cy="1965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803172" y="5975297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305400" y="4802670"/>
            <a:ext cx="1303488" cy="1470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2127805" y="2044639"/>
            <a:ext cx="685513" cy="514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5148935" y="6257697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V="1">
            <a:off x="4372530" y="4013340"/>
            <a:ext cx="449741" cy="1852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4042739" y="5685171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>
            <a:off x="3307829" y="664898"/>
            <a:ext cx="1390455" cy="1115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2395968" y="117752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7892026" y="102869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>
            <a:off x="6703104" y="1488572"/>
            <a:ext cx="1226784" cy="432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117677" y="822177"/>
            <a:ext cx="1541946" cy="55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3641228" y="-69138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4330263" y="436858"/>
            <a:ext cx="933443" cy="7814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14278" y="206018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 flipV="1">
            <a:off x="6888650" y="2243175"/>
            <a:ext cx="1247188" cy="1310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8167823" y="3294258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 flipV="1">
            <a:off x="6380450" y="2128941"/>
            <a:ext cx="944520" cy="1527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7263889" y="354997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A2401E3B-094F-9C46-9B66-05D8F25FF5DF}"/>
              </a:ext>
            </a:extLst>
          </p:cNvPr>
          <p:cNvSpPr txBox="1">
            <a:spLocks/>
          </p:cNvSpPr>
          <p:nvPr/>
        </p:nvSpPr>
        <p:spPr>
          <a:xfrm>
            <a:off x="5938957" y="480267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(50.9%)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C4BD829D-C6F7-6747-9532-40787F7D1988}"/>
              </a:ext>
            </a:extLst>
          </p:cNvPr>
          <p:cNvSpPr txBox="1">
            <a:spLocks/>
          </p:cNvSpPr>
          <p:nvPr/>
        </p:nvSpPr>
        <p:spPr>
          <a:xfrm>
            <a:off x="1305538" y="438360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(74.0%)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011414B2-43EA-F84A-ADA7-29A08895BCE2}"/>
              </a:ext>
            </a:extLst>
          </p:cNvPr>
          <p:cNvSpPr txBox="1">
            <a:spLocks/>
          </p:cNvSpPr>
          <p:nvPr/>
        </p:nvSpPr>
        <p:spPr>
          <a:xfrm>
            <a:off x="1839845" y="124730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(54.7%)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7AF59DE8-E6FB-1A43-B828-B683FBEBA93F}"/>
              </a:ext>
            </a:extLst>
          </p:cNvPr>
          <p:cNvSpPr txBox="1">
            <a:spLocks/>
          </p:cNvSpPr>
          <p:nvPr/>
        </p:nvSpPr>
        <p:spPr>
          <a:xfrm>
            <a:off x="4080168" y="10553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(19.2%)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E18618E5-34C4-5A47-8AAD-6F295F56DCF3}"/>
              </a:ext>
            </a:extLst>
          </p:cNvPr>
          <p:cNvSpPr txBox="1">
            <a:spLocks/>
          </p:cNvSpPr>
          <p:nvPr/>
        </p:nvSpPr>
        <p:spPr>
          <a:xfrm>
            <a:off x="4126821" y="3529250"/>
            <a:ext cx="571462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(0%)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3181CF-B7FA-FF4E-9022-F5883C75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9" y="5007936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1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an, vector graphics&#10;&#10;Description automatically generated">
            <a:extLst>
              <a:ext uri="{FF2B5EF4-FFF2-40B4-BE49-F238E27FC236}">
                <a16:creationId xmlns:a16="http://schemas.microsoft.com/office/drawing/2014/main" id="{17F14784-F8B6-4349-BE6A-8DCB852B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64071" y="-144973"/>
            <a:ext cx="6880653" cy="716282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599" y="27709"/>
            <a:ext cx="345567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2019-2020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910697" y="4017100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4267200" y="4544907"/>
            <a:ext cx="1150394" cy="1567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680282" y="1148333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>
            <a:off x="1413302" y="4553191"/>
            <a:ext cx="1659357" cy="551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>
            <a:off x="1219200" y="1621976"/>
            <a:ext cx="1676400" cy="1023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3761653" y="5956083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H="1" flipV="1">
            <a:off x="5720841" y="4179030"/>
            <a:ext cx="961987" cy="170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6188936" y="5810369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 flipV="1">
            <a:off x="6682024" y="2506653"/>
            <a:ext cx="1290115" cy="748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7455787" y="5436537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7859286" y="3193139"/>
            <a:ext cx="12847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6455976" y="3228318"/>
            <a:ext cx="1503334" cy="2331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308239" y="1345860"/>
            <a:ext cx="1311761" cy="129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4317428" y="-47058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214594" y="408667"/>
            <a:ext cx="539336" cy="739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657804" y="937969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 flipH="1">
            <a:off x="5836418" y="531818"/>
            <a:ext cx="1532814" cy="822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396592" y="102742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>
            <a:off x="4507435" y="843490"/>
            <a:ext cx="919001" cy="265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3754671" y="108234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CB426CD0-FE17-694A-820E-91A1CBDEB1EC}"/>
              </a:ext>
            </a:extLst>
          </p:cNvPr>
          <p:cNvSpPr txBox="1">
            <a:spLocks/>
          </p:cNvSpPr>
          <p:nvPr/>
        </p:nvSpPr>
        <p:spPr>
          <a:xfrm>
            <a:off x="1660373" y="252554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(67.2%)</a:t>
            </a: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FDC4557E-4943-1645-A354-C5F6304E0474}"/>
              </a:ext>
            </a:extLst>
          </p:cNvPr>
          <p:cNvSpPr txBox="1">
            <a:spLocks/>
          </p:cNvSpPr>
          <p:nvPr/>
        </p:nvSpPr>
        <p:spPr>
          <a:xfrm>
            <a:off x="5261781" y="525637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(43.0%)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3FEE5869-1C48-3A49-AC15-343D70A066CD}"/>
              </a:ext>
            </a:extLst>
          </p:cNvPr>
          <p:cNvSpPr txBox="1">
            <a:spLocks/>
          </p:cNvSpPr>
          <p:nvPr/>
        </p:nvSpPr>
        <p:spPr>
          <a:xfrm>
            <a:off x="2079678" y="561493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(48.9%)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165E0215-0BCD-8748-8EB4-E5982A31E5B3}"/>
              </a:ext>
            </a:extLst>
          </p:cNvPr>
          <p:cNvSpPr txBox="1">
            <a:spLocks/>
          </p:cNvSpPr>
          <p:nvPr/>
        </p:nvSpPr>
        <p:spPr>
          <a:xfrm>
            <a:off x="6901097" y="342900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(22.7%)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65985F-29B7-5B42-8E46-70C1F1F9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5" y="5265993"/>
            <a:ext cx="1223200" cy="1235391"/>
          </a:xfrm>
          <a:prstGeom prst="rect">
            <a:avLst/>
          </a:prstGeom>
        </p:spPr>
      </p:pic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355F65B4-B71B-FF45-BA7C-11E775D5C0E6}"/>
              </a:ext>
            </a:extLst>
          </p:cNvPr>
          <p:cNvSpPr txBox="1">
            <a:spLocks/>
          </p:cNvSpPr>
          <p:nvPr/>
        </p:nvSpPr>
        <p:spPr>
          <a:xfrm>
            <a:off x="5261781" y="3712543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(1.2%)</a:t>
            </a:r>
          </a:p>
        </p:txBody>
      </p:sp>
    </p:spTree>
    <p:extLst>
      <p:ext uri="{BB962C8B-B14F-4D97-AF65-F5344CB8AC3E}">
        <p14:creationId xmlns:p14="http://schemas.microsoft.com/office/powerpoint/2010/main" val="3954406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E44F7E7-3808-B947-B9FC-E80116A0C3DB}"/>
              </a:ext>
            </a:extLst>
          </p:cNvPr>
          <p:cNvSpPr/>
          <p:nvPr/>
        </p:nvSpPr>
        <p:spPr>
          <a:xfrm rot="5400000">
            <a:off x="4191398" y="-3722634"/>
            <a:ext cx="516511" cy="8017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7E9B24F-76C6-5247-8252-EB306B82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71509">
            <a:off x="1266092" y="0"/>
            <a:ext cx="661181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1144391" y="5173670"/>
            <a:ext cx="516511" cy="26190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96375" y="149501"/>
            <a:ext cx="345567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2020-2021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802286" y="5317836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V="1">
            <a:off x="2138593" y="5262653"/>
            <a:ext cx="1704529" cy="779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1619660" y="5711261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1227638" y="4087844"/>
            <a:ext cx="916295" cy="1414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>
            <a:off x="2696983" y="693667"/>
            <a:ext cx="855069" cy="1327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1898208" y="127569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>
            <a:off x="1172191" y="2124161"/>
            <a:ext cx="1663743" cy="737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237211" y="1544081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 flipV="1">
            <a:off x="6349335" y="4597378"/>
            <a:ext cx="1099141" cy="516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5027025" y="-24041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8112780" y="4146413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H="1" flipV="1">
            <a:off x="6168540" y="5076875"/>
            <a:ext cx="213773" cy="668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6164439" y="1279695"/>
            <a:ext cx="1224309" cy="173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5248421" y="5976607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624330" y="556262"/>
            <a:ext cx="75191" cy="1260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101343" y="656701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459372" y="3702935"/>
            <a:ext cx="1653408" cy="811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468170" y="495771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V="1">
            <a:off x="5749287" y="4513952"/>
            <a:ext cx="209219" cy="1477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6373935" y="5701128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A0F89BC2-59FE-AC4F-8DDC-D6A6A086F081}"/>
              </a:ext>
            </a:extLst>
          </p:cNvPr>
          <p:cNvSpPr txBox="1">
            <a:spLocks/>
          </p:cNvSpPr>
          <p:nvPr/>
        </p:nvSpPr>
        <p:spPr>
          <a:xfrm>
            <a:off x="967267" y="408784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(44.7%)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4441CD8F-F7FD-B24C-B9B7-2828EA785817}"/>
              </a:ext>
            </a:extLst>
          </p:cNvPr>
          <p:cNvSpPr txBox="1">
            <a:spLocks/>
          </p:cNvSpPr>
          <p:nvPr/>
        </p:nvSpPr>
        <p:spPr>
          <a:xfrm>
            <a:off x="3655599" y="584423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(66.9%)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27F6BBAC-0E76-6341-ADB0-7F544FE6B563}"/>
              </a:ext>
            </a:extLst>
          </p:cNvPr>
          <p:cNvSpPr txBox="1">
            <a:spLocks/>
          </p:cNvSpPr>
          <p:nvPr/>
        </p:nvSpPr>
        <p:spPr>
          <a:xfrm>
            <a:off x="486016" y="222065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(13.6%)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6A579DF5-2542-2E4F-B2C4-E86FCDF1BEDD}"/>
              </a:ext>
            </a:extLst>
          </p:cNvPr>
          <p:cNvSpPr txBox="1">
            <a:spLocks/>
          </p:cNvSpPr>
          <p:nvPr/>
        </p:nvSpPr>
        <p:spPr>
          <a:xfrm>
            <a:off x="3124517" y="885737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(35.9%)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961741A0-F150-3A45-9082-1D37F3DB26E3}"/>
              </a:ext>
            </a:extLst>
          </p:cNvPr>
          <p:cNvSpPr txBox="1">
            <a:spLocks/>
          </p:cNvSpPr>
          <p:nvPr/>
        </p:nvSpPr>
        <p:spPr>
          <a:xfrm>
            <a:off x="5806863" y="99528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(17.9%)</a:t>
            </a:r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112E15-3409-ED45-96B8-742D0659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825" y="1813044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7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92230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C39AD-7852-5B48-BB99-68D4ED05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53165" y="0"/>
            <a:ext cx="7810776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357374-C23D-504D-9CDF-97DD1A904894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7CDAB-66B2-5C42-823B-AAE97F5DEF0D}"/>
              </a:ext>
            </a:extLst>
          </p:cNvPr>
          <p:cNvSpPr/>
          <p:nvPr/>
        </p:nvSpPr>
        <p:spPr>
          <a:xfrm rot="5400000">
            <a:off x="7523227" y="70137"/>
            <a:ext cx="1340368" cy="13946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E3FC3A-E6FC-9647-AABB-2F1C077FC6A2}"/>
              </a:ext>
            </a:extLst>
          </p:cNvPr>
          <p:cNvSpPr/>
          <p:nvPr/>
        </p:nvSpPr>
        <p:spPr>
          <a:xfrm rot="5400000">
            <a:off x="7263321" y="1098387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734976" y="802792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2237204" y="1215122"/>
            <a:ext cx="1591191" cy="301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B0FA0F3-4B13-5F44-960D-60254AF9FF9D}"/>
              </a:ext>
            </a:extLst>
          </p:cNvPr>
          <p:cNvSpPr txBox="1">
            <a:spLocks/>
          </p:cNvSpPr>
          <p:nvPr/>
        </p:nvSpPr>
        <p:spPr>
          <a:xfrm>
            <a:off x="380059" y="3876928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F4C9C-E8C0-C147-B025-0066289F927C}"/>
              </a:ext>
            </a:extLst>
          </p:cNvPr>
          <p:cNvCxnSpPr>
            <a:cxnSpLocks/>
          </p:cNvCxnSpPr>
          <p:nvPr/>
        </p:nvCxnSpPr>
        <p:spPr>
          <a:xfrm flipV="1">
            <a:off x="952618" y="3535342"/>
            <a:ext cx="2107075" cy="64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356BE-FF74-E840-9409-79ACFCFDB3BB}"/>
              </a:ext>
            </a:extLst>
          </p:cNvPr>
          <p:cNvCxnSpPr>
            <a:cxnSpLocks/>
          </p:cNvCxnSpPr>
          <p:nvPr/>
        </p:nvCxnSpPr>
        <p:spPr>
          <a:xfrm flipV="1">
            <a:off x="1540527" y="4952536"/>
            <a:ext cx="3460784" cy="390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4248FCF-27C1-BC4E-B304-B680DF8D6FE2}"/>
              </a:ext>
            </a:extLst>
          </p:cNvPr>
          <p:cNvSpPr txBox="1">
            <a:spLocks/>
          </p:cNvSpPr>
          <p:nvPr/>
        </p:nvSpPr>
        <p:spPr>
          <a:xfrm>
            <a:off x="415013" y="5034295"/>
            <a:ext cx="1125514" cy="59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Coaching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5B2E8-CCA0-3F4D-97EA-7AAC8507339B}"/>
              </a:ext>
            </a:extLst>
          </p:cNvPr>
          <p:cNvCxnSpPr>
            <a:cxnSpLocks/>
          </p:cNvCxnSpPr>
          <p:nvPr/>
        </p:nvCxnSpPr>
        <p:spPr>
          <a:xfrm flipV="1">
            <a:off x="2656812" y="5480000"/>
            <a:ext cx="1507427" cy="742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08C3A0E-029D-4B49-A695-2A775E1F8225}"/>
              </a:ext>
            </a:extLst>
          </p:cNvPr>
          <p:cNvSpPr txBox="1">
            <a:spLocks/>
          </p:cNvSpPr>
          <p:nvPr/>
        </p:nvSpPr>
        <p:spPr>
          <a:xfrm>
            <a:off x="1677572" y="5961440"/>
            <a:ext cx="100445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HTSAS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4A9F9-7BED-404F-96A3-03248C608C9B}"/>
              </a:ext>
            </a:extLst>
          </p:cNvPr>
          <p:cNvCxnSpPr>
            <a:cxnSpLocks/>
          </p:cNvCxnSpPr>
          <p:nvPr/>
        </p:nvCxnSpPr>
        <p:spPr>
          <a:xfrm flipH="1">
            <a:off x="7420059" y="1632265"/>
            <a:ext cx="976456" cy="1418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5A82D5-A1C2-9C4C-81AE-FCD9A14B0721}"/>
              </a:ext>
            </a:extLst>
          </p:cNvPr>
          <p:cNvSpPr txBox="1">
            <a:spLocks/>
          </p:cNvSpPr>
          <p:nvPr/>
        </p:nvSpPr>
        <p:spPr>
          <a:xfrm>
            <a:off x="4618589" y="20263"/>
            <a:ext cx="136826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BC Apps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83B7176-1366-B646-9ED6-A1BFC0E43929}"/>
              </a:ext>
            </a:extLst>
          </p:cNvPr>
          <p:cNvSpPr txBox="1">
            <a:spLocks/>
          </p:cNvSpPr>
          <p:nvPr/>
        </p:nvSpPr>
        <p:spPr>
          <a:xfrm>
            <a:off x="5848278" y="141678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BC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00935-A898-8D47-BA4C-33888DECB283}"/>
              </a:ext>
            </a:extLst>
          </p:cNvPr>
          <p:cNvCxnSpPr>
            <a:cxnSpLocks/>
          </p:cNvCxnSpPr>
          <p:nvPr/>
        </p:nvCxnSpPr>
        <p:spPr>
          <a:xfrm flipV="1">
            <a:off x="7026486" y="4235390"/>
            <a:ext cx="237588" cy="1462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63B158-48D5-DA4E-AA6F-046FCDD941BE}"/>
              </a:ext>
            </a:extLst>
          </p:cNvPr>
          <p:cNvCxnSpPr>
            <a:cxnSpLocks/>
          </p:cNvCxnSpPr>
          <p:nvPr/>
        </p:nvCxnSpPr>
        <p:spPr>
          <a:xfrm flipH="1">
            <a:off x="7188452" y="720914"/>
            <a:ext cx="327212" cy="2842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6608622" y="5657514"/>
            <a:ext cx="1125514" cy="815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5AE13B-C5E6-8A4C-93D8-EABA90BD3374}"/>
              </a:ext>
            </a:extLst>
          </p:cNvPr>
          <p:cNvCxnSpPr>
            <a:cxnSpLocks/>
          </p:cNvCxnSpPr>
          <p:nvPr/>
        </p:nvCxnSpPr>
        <p:spPr>
          <a:xfrm>
            <a:off x="5188874" y="595905"/>
            <a:ext cx="682091" cy="1683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05948" y="60975"/>
            <a:ext cx="158152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80E4A2-04F8-B74C-94E6-BC1304AD50F3}"/>
              </a:ext>
            </a:extLst>
          </p:cNvPr>
          <p:cNvCxnSpPr>
            <a:cxnSpLocks/>
          </p:cNvCxnSpPr>
          <p:nvPr/>
        </p:nvCxnSpPr>
        <p:spPr>
          <a:xfrm>
            <a:off x="6469061" y="860167"/>
            <a:ext cx="268813" cy="1369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AA0D6FD0-4505-7440-8122-A8CB142B3BB8}"/>
              </a:ext>
            </a:extLst>
          </p:cNvPr>
          <p:cNvSpPr txBox="1">
            <a:spLocks/>
          </p:cNvSpPr>
          <p:nvPr/>
        </p:nvSpPr>
        <p:spPr>
          <a:xfrm>
            <a:off x="7874172" y="809946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Sprint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1F3CF63-B0CC-5949-8885-ABECA14242AB}"/>
              </a:ext>
            </a:extLst>
          </p:cNvPr>
          <p:cNvCxnSpPr>
            <a:cxnSpLocks/>
          </p:cNvCxnSpPr>
          <p:nvPr/>
        </p:nvCxnSpPr>
        <p:spPr>
          <a:xfrm flipH="1" flipV="1">
            <a:off x="7427354" y="3757579"/>
            <a:ext cx="1169467" cy="1504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4C7ADCA-89FF-9F44-AC00-4E9CAE2DB5D2}"/>
              </a:ext>
            </a:extLst>
          </p:cNvPr>
          <p:cNvSpPr txBox="1">
            <a:spLocks/>
          </p:cNvSpPr>
          <p:nvPr/>
        </p:nvSpPr>
        <p:spPr>
          <a:xfrm>
            <a:off x="8074923" y="5289975"/>
            <a:ext cx="1125514" cy="735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100" dirty="0"/>
              <a:t>SLP</a:t>
            </a:r>
            <a:r>
              <a:rPr lang="en-US" sz="1800" dirty="0"/>
              <a:t> 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Participants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89FE1D-EFCE-4A42-BE2D-DFA4DE95802C}"/>
              </a:ext>
            </a:extLst>
          </p:cNvPr>
          <p:cNvSpPr/>
          <p:nvPr/>
        </p:nvSpPr>
        <p:spPr>
          <a:xfrm rot="5400000">
            <a:off x="976218" y="-844864"/>
            <a:ext cx="283355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B8BAC932-A5A1-2045-92AF-49C6DCE89C10}"/>
              </a:ext>
            </a:extLst>
          </p:cNvPr>
          <p:cNvSpPr txBox="1">
            <a:spLocks/>
          </p:cNvSpPr>
          <p:nvPr/>
        </p:nvSpPr>
        <p:spPr>
          <a:xfrm>
            <a:off x="3214525" y="53841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(38.4%)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3A72536E-0A7E-0F4B-B93C-AE10B3D6CD3F}"/>
              </a:ext>
            </a:extLst>
          </p:cNvPr>
          <p:cNvSpPr txBox="1">
            <a:spLocks/>
          </p:cNvSpPr>
          <p:nvPr/>
        </p:nvSpPr>
        <p:spPr>
          <a:xfrm>
            <a:off x="1609128" y="3285534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(54.9%)</a:t>
            </a:r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2CAC7759-1EA0-0F4E-9714-9E88ADADF5AF}"/>
              </a:ext>
            </a:extLst>
          </p:cNvPr>
          <p:cNvSpPr txBox="1">
            <a:spLocks/>
          </p:cNvSpPr>
          <p:nvPr/>
        </p:nvSpPr>
        <p:spPr>
          <a:xfrm>
            <a:off x="3148838" y="6128448"/>
            <a:ext cx="725185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(5.2%)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272CFBF9-7E9C-1D46-83A1-457ED59C0B4F}"/>
              </a:ext>
            </a:extLst>
          </p:cNvPr>
          <p:cNvSpPr txBox="1">
            <a:spLocks/>
          </p:cNvSpPr>
          <p:nvPr/>
        </p:nvSpPr>
        <p:spPr>
          <a:xfrm>
            <a:off x="5060775" y="5749875"/>
            <a:ext cx="800951" cy="2847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(36.5%)</a:t>
            </a:r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72058BC0-60DE-8E47-AC77-3C855CC60A47}"/>
              </a:ext>
            </a:extLst>
          </p:cNvPr>
          <p:cNvSpPr txBox="1">
            <a:spLocks/>
          </p:cNvSpPr>
          <p:nvPr/>
        </p:nvSpPr>
        <p:spPr>
          <a:xfrm>
            <a:off x="5590057" y="1288973"/>
            <a:ext cx="725185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(17.3%)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DBAAE69-C618-C64A-A818-815E0375D492}"/>
              </a:ext>
            </a:extLst>
          </p:cNvPr>
          <p:cNvSpPr txBox="1">
            <a:spLocks/>
          </p:cNvSpPr>
          <p:nvPr/>
        </p:nvSpPr>
        <p:spPr>
          <a:xfrm>
            <a:off x="216138" y="214808"/>
            <a:ext cx="4648199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Fall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2018 –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Spring </a:t>
            </a:r>
          </a:p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2021</a:t>
            </a:r>
          </a:p>
        </p:txBody>
      </p:sp>
      <p:pic>
        <p:nvPicPr>
          <p:cNvPr id="37" name="Picture 3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609164-D981-344F-A8AD-8F4B12A0C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70" y="5554073"/>
            <a:ext cx="1223200" cy="1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2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874163-C51B-7145-BE5A-8B2164E8980A}"/>
              </a:ext>
            </a:extLst>
          </p:cNvPr>
          <p:cNvSpPr/>
          <p:nvPr/>
        </p:nvSpPr>
        <p:spPr>
          <a:xfrm rot="5400000">
            <a:off x="864123" y="5509975"/>
            <a:ext cx="516511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C2D72-9E87-174B-B20F-3E01FD37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45" y="0"/>
            <a:ext cx="750310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6172200" y="5636736"/>
            <a:ext cx="2743200" cy="843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People Across All 3 Years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8E12290-7DE6-7444-B7C7-2E6563F8F7D8}"/>
              </a:ext>
            </a:extLst>
          </p:cNvPr>
          <p:cNvSpPr txBox="1">
            <a:spLocks/>
          </p:cNvSpPr>
          <p:nvPr/>
        </p:nvSpPr>
        <p:spPr>
          <a:xfrm>
            <a:off x="1858023" y="6079207"/>
            <a:ext cx="2227554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1752600"/>
            <a:ext cx="2057401" cy="358140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>
            <a:off x="2590800" y="1752600"/>
            <a:ext cx="3581400" cy="12192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99899" y="632018"/>
            <a:ext cx="1441091" cy="68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2019-2020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7450283" y="3135409"/>
            <a:ext cx="1746542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2020-2021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EA53E8-014C-B845-B2BC-8125C54E95D6}"/>
              </a:ext>
            </a:extLst>
          </p:cNvPr>
          <p:cNvSpPr/>
          <p:nvPr/>
        </p:nvSpPr>
        <p:spPr>
          <a:xfrm rot="5400000" flipH="1">
            <a:off x="1245600" y="-809079"/>
            <a:ext cx="208257" cy="19730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4917BE-E77C-C442-88AF-B2A3E4023243}"/>
              </a:ext>
            </a:extLst>
          </p:cNvPr>
          <p:cNvSpPr/>
          <p:nvPr/>
        </p:nvSpPr>
        <p:spPr>
          <a:xfrm rot="5400000" flipH="1">
            <a:off x="7693393" y="95811"/>
            <a:ext cx="1262399" cy="11816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6B5C15E-5940-B240-8AE0-DAE663B7C0FF}"/>
              </a:ext>
            </a:extLst>
          </p:cNvPr>
          <p:cNvSpPr txBox="1">
            <a:spLocks/>
          </p:cNvSpPr>
          <p:nvPr/>
        </p:nvSpPr>
        <p:spPr>
          <a:xfrm>
            <a:off x="2716136" y="3299010"/>
            <a:ext cx="1044727" cy="4885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(26.1%)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479 people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CC2BAD2-E008-A444-8F7A-15931B9F239A}"/>
              </a:ext>
            </a:extLst>
          </p:cNvPr>
          <p:cNvSpPr txBox="1">
            <a:spLocks/>
          </p:cNvSpPr>
          <p:nvPr/>
        </p:nvSpPr>
        <p:spPr>
          <a:xfrm>
            <a:off x="3760864" y="2117911"/>
            <a:ext cx="1143000" cy="48857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(19.1%)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500 people</a:t>
            </a:r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507A3C0-D530-104A-8A50-8E9D795E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7" y="4679653"/>
            <a:ext cx="1450109" cy="1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7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Most Interesting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HTSAS is achieving the most follow through into other programs!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Could be because HTSAS is/isn’t considered coaching</a:t>
            </a:r>
            <a:endParaRPr lang="en-US" sz="2000" dirty="0"/>
          </a:p>
          <a:p>
            <a:pPr>
              <a:lnSpc>
                <a:spcPct val="200000"/>
              </a:lnSpc>
            </a:pPr>
            <a:r>
              <a:rPr lang="en-US" sz="2000" dirty="0"/>
              <a:t>SS and FF engaged more with each year – whatever we’re doing is working (keep pushing programs!)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Sub-funnel seems </a:t>
            </a:r>
            <a:r>
              <a:rPr lang="en-US" sz="2000"/>
              <a:t>to behave </a:t>
            </a:r>
            <a:r>
              <a:rPr lang="en-US" sz="2000" dirty="0"/>
              <a:t>the way hypothesized – by level of intensity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>
                <a:solidFill>
                  <a:srgbClr val="00AEBB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198"/>
            <a:ext cx="8229600" cy="490281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Test the hypothesis of the “funnel” of events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Sub-objectives: data cleaning and diversity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Spent first month cleaning 3 years worth of coaching, SS, FF, HTSAS, Bootcamps, Sprints, Launchpads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Clustered this data into network visuals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Present a package of findings/insights for improved marketing, programs dev., etc.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Cleaned data located in </a:t>
            </a:r>
            <a:r>
              <a:rPr lang="en-US" sz="2400" dirty="0">
                <a:solidFill>
                  <a:srgbClr val="00AEB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folder</a:t>
            </a:r>
            <a:endParaRPr lang="en-US" sz="2400" dirty="0">
              <a:solidFill>
                <a:srgbClr val="00AEBB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Didn’t have time to do gender data – can be separate task?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20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958196"/>
            <a:ext cx="3048000" cy="9024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>
            <a:normAutofit/>
          </a:bodyPr>
          <a:lstStyle/>
          <a:p>
            <a:r>
              <a:rPr lang="en-US" dirty="0"/>
              <a:t>Data Cleanup Recs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197"/>
            <a:ext cx="8229600" cy="5354018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Dropdown menus are your best friend! Include an “other” category and an extra field for more detailed info.</a:t>
            </a:r>
          </a:p>
          <a:p>
            <a:pPr>
              <a:lnSpc>
                <a:spcPct val="200000"/>
              </a:lnSpc>
            </a:pPr>
            <a:r>
              <a:rPr lang="en-US" sz="2000" i="1" dirty="0"/>
              <a:t>No</a:t>
            </a:r>
            <a:r>
              <a:rPr lang="en-US" sz="2000" dirty="0"/>
              <a:t> commas and quotation marks (overloaded for computer)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Take this data in a consistent format: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Pronouns (include as many options as realistic) </a:t>
            </a:r>
          </a:p>
          <a:p>
            <a:pPr lvl="2">
              <a:lnSpc>
                <a:spcPct val="200000"/>
              </a:lnSpc>
            </a:pPr>
            <a:r>
              <a:rPr lang="en-US" sz="1200" dirty="0"/>
              <a:t>Stick with ONE format (she/her vs. she/her/hers)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Ethnicity (checkboxes with “other”)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Academics (single choice)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Steal from a ”pick list” - use the same language on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7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Final thoughts?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6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9F22-4129-9342-B6F0-4A453652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Follow-through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54C3-E607-FE41-8E93-015DEC85D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people and teams across all years, the follow-through rate was calculated by: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# people between the two years</a:t>
            </a:r>
          </a:p>
          <a:p>
            <a:pPr marL="0" indent="0" algn="ctr">
              <a:buNone/>
            </a:pPr>
            <a:r>
              <a:rPr lang="en-US" dirty="0"/>
              <a:t>------------</a:t>
            </a:r>
          </a:p>
          <a:p>
            <a:pPr marL="0" indent="0" algn="ctr">
              <a:buNone/>
            </a:pPr>
            <a:r>
              <a:rPr lang="en-US" dirty="0"/>
              <a:t>(# people earlier year)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1741-6382-7847-8CFC-C77A0FC25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58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What is Adjacency?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82513FFC-2EE8-D54B-AD71-0215DE6BB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211" y="1299747"/>
            <a:ext cx="4859575" cy="478790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0561FE-8C4F-564D-AAC2-3710E8D17F87}"/>
              </a:ext>
            </a:extLst>
          </p:cNvPr>
          <p:cNvCxnSpPr>
            <a:cxnSpLocks/>
          </p:cNvCxnSpPr>
          <p:nvPr/>
        </p:nvCxnSpPr>
        <p:spPr>
          <a:xfrm>
            <a:off x="1600200" y="1524000"/>
            <a:ext cx="381000" cy="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F1E68D1-DBF0-5746-9C94-092C51956E02}"/>
              </a:ext>
            </a:extLst>
          </p:cNvPr>
          <p:cNvSpPr txBox="1">
            <a:spLocks/>
          </p:cNvSpPr>
          <p:nvPr/>
        </p:nvSpPr>
        <p:spPr>
          <a:xfrm>
            <a:off x="457200" y="1144906"/>
            <a:ext cx="1292811" cy="75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Header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349D2BD-2CCC-074A-9048-2BB4FD768C2D}"/>
              </a:ext>
            </a:extLst>
          </p:cNvPr>
          <p:cNvSpPr/>
          <p:nvPr/>
        </p:nvSpPr>
        <p:spPr>
          <a:xfrm>
            <a:off x="6593122" y="1744247"/>
            <a:ext cx="457200" cy="4343400"/>
          </a:xfrm>
          <a:prstGeom prst="rightBrace">
            <a:avLst/>
          </a:prstGeom>
          <a:ln>
            <a:solidFill>
              <a:srgbClr val="1BBECC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7447AEA-BBC4-0B4E-A9B9-9ECC03DFD11F}"/>
              </a:ext>
            </a:extLst>
          </p:cNvPr>
          <p:cNvSpPr txBox="1">
            <a:spLocks/>
          </p:cNvSpPr>
          <p:nvPr/>
        </p:nvSpPr>
        <p:spPr>
          <a:xfrm>
            <a:off x="7199986" y="3536853"/>
            <a:ext cx="1639214" cy="758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300737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2A86-80AF-6D4F-A94E-A5F76811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155D-52C6-1B42-B5A2-AF555645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- People/Teams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Top Funnel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Applicants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-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F902C-3BF1-6D48-9EEC-29AF5E5C4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 descr="Shape, square&#10;&#10;Description automatically generated with medium confidence">
            <a:extLst>
              <a:ext uri="{FF2B5EF4-FFF2-40B4-BE49-F238E27FC236}">
                <a16:creationId xmlns:a16="http://schemas.microsoft.com/office/drawing/2014/main" id="{14F15E9D-AAB4-1D4C-8955-FB1F0959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9251" y="1799363"/>
            <a:ext cx="767255" cy="762000"/>
          </a:xfrm>
          <a:prstGeom prst="rect">
            <a:avLst/>
          </a:prstGeom>
        </p:spPr>
      </p:pic>
      <p:pic>
        <p:nvPicPr>
          <p:cNvPr id="8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04811C26-12C2-224E-9524-0E8389CC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3" y="2801950"/>
            <a:ext cx="767255" cy="762036"/>
          </a:xfrm>
          <a:prstGeom prst="rect">
            <a:avLst/>
          </a:prstGeom>
        </p:spPr>
      </p:pic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6C17D023-1423-8948-8220-20F773481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13" y="3838493"/>
            <a:ext cx="767291" cy="762036"/>
          </a:xfrm>
          <a:prstGeom prst="rect">
            <a:avLst/>
          </a:prstGeom>
        </p:spPr>
      </p:pic>
      <p:pic>
        <p:nvPicPr>
          <p:cNvPr id="14" name="Picture 13" descr="Shape, rectangle&#10;&#10;Description automatically generated">
            <a:extLst>
              <a:ext uri="{FF2B5EF4-FFF2-40B4-BE49-F238E27FC236}">
                <a16:creationId xmlns:a16="http://schemas.microsoft.com/office/drawing/2014/main" id="{D34F417F-DAE9-CD44-B5AD-D30AC2E7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13" y="4875036"/>
            <a:ext cx="767292" cy="7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4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A15052-0548-0C41-9032-8637122678AD}"/>
              </a:ext>
            </a:extLst>
          </p:cNvPr>
          <p:cNvSpPr/>
          <p:nvPr/>
        </p:nvSpPr>
        <p:spPr>
          <a:xfrm>
            <a:off x="3910571" y="2922589"/>
            <a:ext cx="1322857" cy="3218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4DDDD69-B614-934F-BD3B-4CB148071288}"/>
              </a:ext>
            </a:extLst>
          </p:cNvPr>
          <p:cNvSpPr/>
          <p:nvPr/>
        </p:nvSpPr>
        <p:spPr>
          <a:xfrm rot="10800000">
            <a:off x="1680980" y="1483312"/>
            <a:ext cx="5782037" cy="376756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0F146-921A-1348-AD6A-931078FD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586C-3C51-BE4F-8068-E9A82B4A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E28D99-1EFA-2542-B287-410B58B76520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67A78-0472-E14A-BFB8-C85923302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64354" y="1378527"/>
            <a:ext cx="4199097" cy="449754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HTSAS, SS, FF </a:t>
            </a:r>
            <a:r>
              <a:rPr lang="en-US" sz="1600" dirty="0"/>
              <a:t>(coaching)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Bootcamp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Sprints </a:t>
            </a:r>
            <a:r>
              <a:rPr lang="en-US" sz="1600" dirty="0"/>
              <a:t>(Summer and J-Term)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/>
              <a:t>Launchpad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AB0F-F9F5-904A-9B4D-65784D4E4851}"/>
              </a:ext>
            </a:extLst>
          </p:cNvPr>
          <p:cNvCxnSpPr>
            <a:cxnSpLocks/>
          </p:cNvCxnSpPr>
          <p:nvPr/>
        </p:nvCxnSpPr>
        <p:spPr>
          <a:xfrm flipH="1">
            <a:off x="4566602" y="2438400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54070-CBD2-2046-A3CF-C7AAC9F5E8E9}"/>
              </a:ext>
            </a:extLst>
          </p:cNvPr>
          <p:cNvCxnSpPr>
            <a:cxnSpLocks/>
          </p:cNvCxnSpPr>
          <p:nvPr/>
        </p:nvCxnSpPr>
        <p:spPr>
          <a:xfrm flipH="1">
            <a:off x="4563903" y="3521072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4CD30F-28F9-894D-BA9D-F889C8597EDB}"/>
              </a:ext>
            </a:extLst>
          </p:cNvPr>
          <p:cNvCxnSpPr>
            <a:cxnSpLocks/>
          </p:cNvCxnSpPr>
          <p:nvPr/>
        </p:nvCxnSpPr>
        <p:spPr>
          <a:xfrm flipH="1">
            <a:off x="4563903" y="4816472"/>
            <a:ext cx="2699" cy="457200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BEB4B0-3613-5A4B-AF9A-7E5C5084672A}"/>
              </a:ext>
            </a:extLst>
          </p:cNvPr>
          <p:cNvSpPr txBox="1">
            <a:spLocks/>
          </p:cNvSpPr>
          <p:nvPr/>
        </p:nvSpPr>
        <p:spPr>
          <a:xfrm>
            <a:off x="63005" y="1620832"/>
            <a:ext cx="3048000" cy="452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r>
              <a:rPr lang="en-US" sz="1800" u="sng" dirty="0"/>
              <a:t>Top</a:t>
            </a:r>
            <a:r>
              <a:rPr lang="en-US" sz="2000" u="sng" dirty="0"/>
              <a:t>:</a:t>
            </a:r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105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sz="800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Font typeface="Wingdings" charset="2"/>
              <a:buNone/>
            </a:pPr>
            <a:r>
              <a:rPr lang="en-US" sz="1800" u="sng" dirty="0"/>
              <a:t>Bottom</a:t>
            </a:r>
            <a:r>
              <a:rPr lang="en-US" sz="2000" u="sng" dirty="0"/>
              <a:t>: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2C698D0-A8B8-9044-921C-F09C5C5EDC84}"/>
              </a:ext>
            </a:extLst>
          </p:cNvPr>
          <p:cNvSpPr/>
          <p:nvPr/>
        </p:nvSpPr>
        <p:spPr>
          <a:xfrm>
            <a:off x="6418357" y="3033919"/>
            <a:ext cx="457200" cy="2980471"/>
          </a:xfrm>
          <a:prstGeom prst="rightBrace">
            <a:avLst/>
          </a:prstGeom>
          <a:ln>
            <a:solidFill>
              <a:srgbClr val="1BBECC"/>
            </a:solidFill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0469E3-FCF7-BC4B-ADBE-D335B2D1C671}"/>
              </a:ext>
            </a:extLst>
          </p:cNvPr>
          <p:cNvSpPr txBox="1">
            <a:spLocks/>
          </p:cNvSpPr>
          <p:nvPr/>
        </p:nvSpPr>
        <p:spPr>
          <a:xfrm>
            <a:off x="7031284" y="4148289"/>
            <a:ext cx="1636953" cy="7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</a:t>
            </a:r>
          </a:p>
        </p:txBody>
      </p:sp>
    </p:spTree>
    <p:extLst>
      <p:ext uri="{BB962C8B-B14F-4D97-AF65-F5344CB8AC3E}">
        <p14:creationId xmlns:p14="http://schemas.microsoft.com/office/powerpoint/2010/main" val="51731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91C28-79D8-A940-A604-7F2C5098F9F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E8E5D-6B24-CD42-B389-80DFAC49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Assumptions/Notes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32C1-AA2C-FB40-A024-1A00BD95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44048" cy="519160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220000"/>
              </a:lnSpc>
            </a:pPr>
            <a:r>
              <a:rPr lang="en-US" sz="3200" dirty="0"/>
              <a:t>Data cleaning: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I stopped counting founders after the 4</a:t>
            </a:r>
            <a:r>
              <a:rPr lang="en-US" baseline="30000" dirty="0"/>
              <a:t>th</a:t>
            </a:r>
            <a:r>
              <a:rPr lang="en-US" dirty="0"/>
              <a:t> person for programs.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Affinity data (all people and organizations) is from July 14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  <a:p>
            <a:pPr lvl="1">
              <a:lnSpc>
                <a:spcPct val="220000"/>
              </a:lnSpc>
            </a:pPr>
            <a:r>
              <a:rPr lang="en-US" dirty="0"/>
              <a:t>Names changes – team registered one name for a program, then use another down the funnel</a:t>
            </a:r>
          </a:p>
          <a:p>
            <a:pPr>
              <a:lnSpc>
                <a:spcPct val="220000"/>
              </a:lnSpc>
            </a:pPr>
            <a:r>
              <a:rPr lang="en-US" sz="3200" dirty="0"/>
              <a:t>Normal computing errors (extra spaces, misspelled names, etc.)</a:t>
            </a:r>
          </a:p>
          <a:p>
            <a:pPr>
              <a:lnSpc>
                <a:spcPct val="220000"/>
              </a:lnSpc>
            </a:pPr>
            <a:r>
              <a:rPr lang="en-US" sz="3200" dirty="0"/>
              <a:t>Sprints: attendee data for sprints isn’t separated into January/Summer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730C-BCBD-5149-99FC-74BFA17CA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9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3045-FB77-0B42-AB48-E9BBE193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0785"/>
            <a:ext cx="8244048" cy="90241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0A76-14E2-A747-91E2-B6AF55A91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People vs. Teams: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People: funnel as a whole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Teams: efficacy of the sub-funnel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For both people and teams: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2018-2019, 2019-2020, 2020-2021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All the above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All the above, simplified (without dates)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10 total graphs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1FE1B-C3BE-8A42-8CC0-A79A703A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34F4F-87D5-BF47-BAFF-7250921720B6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5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6B0FF-60AD-B64B-9B05-331D3AEA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290" y="1582603"/>
            <a:ext cx="3988021" cy="369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0F146-921A-1348-AD6A-931078FD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the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586C-3C51-BE4F-8068-E9A82B4A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E28D99-1EFA-2542-B287-410B58B76520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AB0F-F9F5-904A-9B4D-65784D4E4851}"/>
              </a:ext>
            </a:extLst>
          </p:cNvPr>
          <p:cNvCxnSpPr>
            <a:cxnSpLocks/>
          </p:cNvCxnSpPr>
          <p:nvPr/>
        </p:nvCxnSpPr>
        <p:spPr>
          <a:xfrm>
            <a:off x="2206921" y="2679433"/>
            <a:ext cx="592788" cy="368567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54070-CBD2-2046-A3CF-C7AAC9F5E8E9}"/>
              </a:ext>
            </a:extLst>
          </p:cNvPr>
          <p:cNvCxnSpPr>
            <a:cxnSpLocks/>
          </p:cNvCxnSpPr>
          <p:nvPr/>
        </p:nvCxnSpPr>
        <p:spPr>
          <a:xfrm flipH="1" flipV="1">
            <a:off x="5567681" y="2787517"/>
            <a:ext cx="1971038" cy="1055172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4CD30F-28F9-894D-BA9D-F889C8597EDB}"/>
              </a:ext>
            </a:extLst>
          </p:cNvPr>
          <p:cNvCxnSpPr>
            <a:cxnSpLocks/>
          </p:cNvCxnSpPr>
          <p:nvPr/>
        </p:nvCxnSpPr>
        <p:spPr>
          <a:xfrm flipV="1">
            <a:off x="3352800" y="4267200"/>
            <a:ext cx="870182" cy="1008197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0469E3-FCF7-BC4B-ADBE-D335B2D1C671}"/>
              </a:ext>
            </a:extLst>
          </p:cNvPr>
          <p:cNvSpPr txBox="1">
            <a:spLocks/>
          </p:cNvSpPr>
          <p:nvPr/>
        </p:nvSpPr>
        <p:spPr>
          <a:xfrm>
            <a:off x="925241" y="2061211"/>
            <a:ext cx="182070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Person/Team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BDBEF11-5A83-794A-898D-86E1BE608D8E}"/>
              </a:ext>
            </a:extLst>
          </p:cNvPr>
          <p:cNvSpPr txBox="1">
            <a:spLocks/>
          </p:cNvSpPr>
          <p:nvPr/>
        </p:nvSpPr>
        <p:spPr>
          <a:xfrm>
            <a:off x="1516393" y="4771298"/>
            <a:ext cx="1836407" cy="639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Top of Funnel Event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0275224E-ABE7-2244-814F-09100F271D91}"/>
              </a:ext>
            </a:extLst>
          </p:cNvPr>
          <p:cNvSpPr txBox="1">
            <a:spLocks/>
          </p:cNvSpPr>
          <p:nvPr/>
        </p:nvSpPr>
        <p:spPr>
          <a:xfrm>
            <a:off x="7182253" y="3764546"/>
            <a:ext cx="1524000" cy="111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 </a:t>
            </a:r>
            <a:r>
              <a:rPr lang="en-US" sz="1800" b="1" i="1" u="sng" dirty="0"/>
              <a:t>Participant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EF009B-0149-AC4C-93BC-B8621AEF5DED}"/>
              </a:ext>
            </a:extLst>
          </p:cNvPr>
          <p:cNvCxnSpPr>
            <a:cxnSpLocks/>
          </p:cNvCxnSpPr>
          <p:nvPr/>
        </p:nvCxnSpPr>
        <p:spPr>
          <a:xfrm flipH="1" flipV="1">
            <a:off x="5362791" y="4232589"/>
            <a:ext cx="1200520" cy="1042808"/>
          </a:xfrm>
          <a:prstGeom prst="straightConnector1">
            <a:avLst/>
          </a:prstGeom>
          <a:ln>
            <a:solidFill>
              <a:srgbClr val="1BBECC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BB22DB0-86B3-4C4E-B523-1A5FFD4A6B67}"/>
              </a:ext>
            </a:extLst>
          </p:cNvPr>
          <p:cNvSpPr txBox="1">
            <a:spLocks/>
          </p:cNvSpPr>
          <p:nvPr/>
        </p:nvSpPr>
        <p:spPr>
          <a:xfrm>
            <a:off x="5931675" y="5178664"/>
            <a:ext cx="1524000" cy="111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Sub-funnel </a:t>
            </a:r>
            <a:r>
              <a:rPr lang="en-US" sz="1800" b="1" i="1" u="sng" dirty="0"/>
              <a:t>Applicant</a:t>
            </a:r>
          </a:p>
        </p:txBody>
      </p:sp>
    </p:spTree>
    <p:extLst>
      <p:ext uri="{BB962C8B-B14F-4D97-AF65-F5344CB8AC3E}">
        <p14:creationId xmlns:p14="http://schemas.microsoft.com/office/powerpoint/2010/main" val="246169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0201-D2C7-2C41-8BA7-4025A812C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sz="7200" dirty="0"/>
              <a:t>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096000" y="5876071"/>
            <a:ext cx="3048000" cy="984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55296" y="1613475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B7C4A8-1381-534D-A259-C603EA77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43049" y="996451"/>
            <a:ext cx="6057900" cy="5321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351588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2018-2019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538992" y="1644456"/>
            <a:ext cx="1559310" cy="856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674483" y="1374137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25321" y="894310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855596" y="4169784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106538" y="2697867"/>
            <a:ext cx="1380076" cy="669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360248" y="4431553"/>
            <a:ext cx="1253285" cy="1217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125321" y="5706890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H="1">
            <a:off x="6463223" y="4706385"/>
            <a:ext cx="811305" cy="258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5584151" y="5969299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268935" y="705785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534889" y="2336093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 flipV="1">
            <a:off x="5452302" y="5210227"/>
            <a:ext cx="739036" cy="827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ADD6148-852E-DA49-9E81-1020413798B6}"/>
              </a:ext>
            </a:extLst>
          </p:cNvPr>
          <p:cNvSpPr txBox="1">
            <a:spLocks/>
          </p:cNvSpPr>
          <p:nvPr/>
        </p:nvSpPr>
        <p:spPr>
          <a:xfrm>
            <a:off x="2545138" y="154240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(37.4%)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660DBF4-97BD-9C42-85D4-CCE24DE4CC69}"/>
              </a:ext>
            </a:extLst>
          </p:cNvPr>
          <p:cNvSpPr txBox="1">
            <a:spLocks/>
          </p:cNvSpPr>
          <p:nvPr/>
        </p:nvSpPr>
        <p:spPr>
          <a:xfrm>
            <a:off x="5236569" y="1432580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(27.5%)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AF7FA58E-5329-A542-82C0-25C2439FA602}"/>
              </a:ext>
            </a:extLst>
          </p:cNvPr>
          <p:cNvSpPr txBox="1">
            <a:spLocks/>
          </p:cNvSpPr>
          <p:nvPr/>
        </p:nvSpPr>
        <p:spPr>
          <a:xfrm>
            <a:off x="4931527" y="5727388"/>
            <a:ext cx="863780" cy="2347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(40.0%)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EEF62587-379F-3B4A-8F88-F0CD17DAD232}"/>
              </a:ext>
            </a:extLst>
          </p:cNvPr>
          <p:cNvSpPr txBox="1">
            <a:spLocks/>
          </p:cNvSpPr>
          <p:nvPr/>
        </p:nvSpPr>
        <p:spPr>
          <a:xfrm>
            <a:off x="2593262" y="552074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(10.0%)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8039CB3C-1274-CA43-95A3-049D3B7CCA94}"/>
              </a:ext>
            </a:extLst>
          </p:cNvPr>
          <p:cNvSpPr txBox="1">
            <a:spLocks/>
          </p:cNvSpPr>
          <p:nvPr/>
        </p:nvSpPr>
        <p:spPr>
          <a:xfrm>
            <a:off x="6431516" y="367758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(21.9%)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E5D3B948-D5CF-7E46-B180-9C0D9E4F85A6}"/>
              </a:ext>
            </a:extLst>
          </p:cNvPr>
          <p:cNvSpPr txBox="1">
            <a:spLocks/>
          </p:cNvSpPr>
          <p:nvPr/>
        </p:nvSpPr>
        <p:spPr>
          <a:xfrm>
            <a:off x="782456" y="6279151"/>
            <a:ext cx="3873950" cy="5674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NOTE:</a:t>
            </a:r>
          </a:p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Name changes, fellowships, summer programs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41D0A4-01F1-DF43-A973-CC54B90F7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30" y="4073814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8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A2B6AC-04D6-F540-ADF8-65719A360352}"/>
              </a:ext>
            </a:extLst>
          </p:cNvPr>
          <p:cNvSpPr/>
          <p:nvPr/>
        </p:nvSpPr>
        <p:spPr>
          <a:xfrm rot="5400000">
            <a:off x="3998097" y="-3757501"/>
            <a:ext cx="1217219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8151-4A5B-9244-8BB0-C0E175368F61}"/>
              </a:ext>
            </a:extLst>
          </p:cNvPr>
          <p:cNvSpPr/>
          <p:nvPr/>
        </p:nvSpPr>
        <p:spPr>
          <a:xfrm rot="5400000">
            <a:off x="3748368" y="1715156"/>
            <a:ext cx="1352993" cy="8863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umbrella, people, colorful, different&#10;&#10;Description automatically generated">
            <a:extLst>
              <a:ext uri="{FF2B5EF4-FFF2-40B4-BE49-F238E27FC236}">
                <a16:creationId xmlns:a16="http://schemas.microsoft.com/office/drawing/2014/main" id="{94D96AE7-E078-8F4D-A64D-2B9F30ED2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26" y="872095"/>
            <a:ext cx="6324600" cy="51138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CB5B-DE3B-5F47-9BBA-50D2811D6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65631-169E-4944-BFFC-C229B4B1B06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ABF11-E25D-164D-A3F7-B2F35333D5DE}"/>
              </a:ext>
            </a:extLst>
          </p:cNvPr>
          <p:cNvSpPr/>
          <p:nvPr/>
        </p:nvSpPr>
        <p:spPr>
          <a:xfrm>
            <a:off x="6477000" y="6163661"/>
            <a:ext cx="2667000" cy="5347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03F38CB-AB1F-CD4F-A906-F518E6B06909}"/>
              </a:ext>
            </a:extLst>
          </p:cNvPr>
          <p:cNvSpPr txBox="1">
            <a:spLocks/>
          </p:cNvSpPr>
          <p:nvPr/>
        </p:nvSpPr>
        <p:spPr>
          <a:xfrm>
            <a:off x="228600" y="27709"/>
            <a:ext cx="3351588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02ADBA"/>
                </a:solidFill>
              </a:rPr>
              <a:t>Teams 2019-2020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BE0969-D50C-2E48-937D-63489F63D3DF}"/>
              </a:ext>
            </a:extLst>
          </p:cNvPr>
          <p:cNvCxnSpPr>
            <a:cxnSpLocks/>
          </p:cNvCxnSpPr>
          <p:nvPr/>
        </p:nvCxnSpPr>
        <p:spPr>
          <a:xfrm>
            <a:off x="1476780" y="1976469"/>
            <a:ext cx="1534388" cy="1028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A8B48-EDAE-4645-947A-1077D5703588}"/>
              </a:ext>
            </a:extLst>
          </p:cNvPr>
          <p:cNvCxnSpPr>
            <a:cxnSpLocks/>
          </p:cNvCxnSpPr>
          <p:nvPr/>
        </p:nvCxnSpPr>
        <p:spPr>
          <a:xfrm flipH="1">
            <a:off x="5201135" y="1062167"/>
            <a:ext cx="1480109" cy="1084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4AE2051-D465-B64C-B29D-4EC5E5F3DF44}"/>
              </a:ext>
            </a:extLst>
          </p:cNvPr>
          <p:cNvSpPr txBox="1">
            <a:spLocks/>
          </p:cNvSpPr>
          <p:nvPr/>
        </p:nvSpPr>
        <p:spPr>
          <a:xfrm>
            <a:off x="133852" y="1213337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Apps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01DDA8E-ADC9-E348-9F0E-7A3E64F18667}"/>
              </a:ext>
            </a:extLst>
          </p:cNvPr>
          <p:cNvSpPr txBox="1">
            <a:spLocks/>
          </p:cNvSpPr>
          <p:nvPr/>
        </p:nvSpPr>
        <p:spPr>
          <a:xfrm>
            <a:off x="6970078" y="4660656"/>
            <a:ext cx="2132647" cy="815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Wingdings" charset="2"/>
              <a:buNone/>
            </a:pPr>
            <a:r>
              <a:rPr lang="en-US" sz="1800" dirty="0"/>
              <a:t>SLP Participants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403CA-A12E-CF45-8520-08D590046E61}"/>
              </a:ext>
            </a:extLst>
          </p:cNvPr>
          <p:cNvCxnSpPr>
            <a:cxnSpLocks/>
          </p:cNvCxnSpPr>
          <p:nvPr/>
        </p:nvCxnSpPr>
        <p:spPr>
          <a:xfrm flipH="1">
            <a:off x="6132834" y="2209031"/>
            <a:ext cx="1036167" cy="559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D942C-3F39-174D-AC00-A6CC2E27060E}"/>
              </a:ext>
            </a:extLst>
          </p:cNvPr>
          <p:cNvCxnSpPr>
            <a:cxnSpLocks/>
          </p:cNvCxnSpPr>
          <p:nvPr/>
        </p:nvCxnSpPr>
        <p:spPr>
          <a:xfrm flipV="1">
            <a:off x="2690147" y="4577533"/>
            <a:ext cx="1362834" cy="1043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16720DA-0F5A-F845-9E27-8ED5962120E7}"/>
              </a:ext>
            </a:extLst>
          </p:cNvPr>
          <p:cNvSpPr txBox="1">
            <a:spLocks/>
          </p:cNvSpPr>
          <p:nvPr/>
        </p:nvSpPr>
        <p:spPr>
          <a:xfrm>
            <a:off x="405380" y="5498173"/>
            <a:ext cx="2827343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Bootcamp Participants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E6CB0-CDDB-BC4F-A65F-C5CF35F2F500}"/>
              </a:ext>
            </a:extLst>
          </p:cNvPr>
          <p:cNvCxnSpPr>
            <a:cxnSpLocks/>
          </p:cNvCxnSpPr>
          <p:nvPr/>
        </p:nvCxnSpPr>
        <p:spPr>
          <a:xfrm flipV="1">
            <a:off x="5371667" y="4895227"/>
            <a:ext cx="524245" cy="898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74AB6D3E-71E3-5349-A9FB-77236C756BBB}"/>
              </a:ext>
            </a:extLst>
          </p:cNvPr>
          <p:cNvSpPr txBox="1">
            <a:spLocks/>
          </p:cNvSpPr>
          <p:nvPr/>
        </p:nvSpPr>
        <p:spPr>
          <a:xfrm>
            <a:off x="4832924" y="5621055"/>
            <a:ext cx="2579695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Participants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20B2078-EF05-B644-B2DF-852CD4EA6AD6}"/>
              </a:ext>
            </a:extLst>
          </p:cNvPr>
          <p:cNvSpPr txBox="1">
            <a:spLocks/>
          </p:cNvSpPr>
          <p:nvPr/>
        </p:nvSpPr>
        <p:spPr>
          <a:xfrm>
            <a:off x="6211469" y="529616"/>
            <a:ext cx="2039560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Sprint Apps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3712C54-B3E2-9146-ADAD-AC1176BB7B51}"/>
              </a:ext>
            </a:extLst>
          </p:cNvPr>
          <p:cNvSpPr txBox="1">
            <a:spLocks/>
          </p:cNvSpPr>
          <p:nvPr/>
        </p:nvSpPr>
        <p:spPr>
          <a:xfrm>
            <a:off x="7184076" y="1781592"/>
            <a:ext cx="1465811" cy="815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1800" dirty="0"/>
              <a:t>SLP Apps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1654F-C207-DA47-A0EB-440C7B873722}"/>
              </a:ext>
            </a:extLst>
          </p:cNvPr>
          <p:cNvCxnSpPr>
            <a:cxnSpLocks/>
          </p:cNvCxnSpPr>
          <p:nvPr/>
        </p:nvCxnSpPr>
        <p:spPr>
          <a:xfrm flipH="1" flipV="1">
            <a:off x="6492628" y="4235311"/>
            <a:ext cx="754248" cy="531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067C0725-F6D4-C041-9AFB-AEE64749CE8C}"/>
              </a:ext>
            </a:extLst>
          </p:cNvPr>
          <p:cNvSpPr txBox="1">
            <a:spLocks/>
          </p:cNvSpPr>
          <p:nvPr/>
        </p:nvSpPr>
        <p:spPr>
          <a:xfrm>
            <a:off x="1929603" y="2526692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(35.6%)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3486A6F9-3151-A345-AD68-5F5B12189DD0}"/>
              </a:ext>
            </a:extLst>
          </p:cNvPr>
          <p:cNvSpPr txBox="1">
            <a:spLocks/>
          </p:cNvSpPr>
          <p:nvPr/>
        </p:nvSpPr>
        <p:spPr>
          <a:xfrm>
            <a:off x="4698303" y="1227736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(28.6%)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7AC8EC4B-27D1-E449-BADE-49DE75A5F68B}"/>
              </a:ext>
            </a:extLst>
          </p:cNvPr>
          <p:cNvSpPr txBox="1">
            <a:spLocks/>
          </p:cNvSpPr>
          <p:nvPr/>
        </p:nvSpPr>
        <p:spPr>
          <a:xfrm>
            <a:off x="6943843" y="2553719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(18.4%)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CD92399-494F-714C-B5CC-A0FB45D5BFF0}"/>
              </a:ext>
            </a:extLst>
          </p:cNvPr>
          <p:cNvSpPr txBox="1">
            <a:spLocks/>
          </p:cNvSpPr>
          <p:nvPr/>
        </p:nvSpPr>
        <p:spPr>
          <a:xfrm>
            <a:off x="3576164" y="5320691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(28.0%)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493526EE-3439-3B4C-B880-38779C7B748A}"/>
              </a:ext>
            </a:extLst>
          </p:cNvPr>
          <p:cNvSpPr txBox="1">
            <a:spLocks/>
          </p:cNvSpPr>
          <p:nvPr/>
        </p:nvSpPr>
        <p:spPr>
          <a:xfrm>
            <a:off x="5944760" y="5205418"/>
            <a:ext cx="794054" cy="2560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4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20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440079"/>
              </a:buClr>
              <a:buSzPct val="66000"/>
              <a:buFont typeface="Wingdings" charset="2"/>
              <a:buChar char="u"/>
              <a:defRPr sz="1800" b="0" i="0" kern="1200">
                <a:solidFill>
                  <a:srgbClr val="999999"/>
                </a:solidFill>
                <a:latin typeface="Gotham Book" pitchFamily="2" charset="0"/>
                <a:ea typeface="+mn-ea"/>
                <a:cs typeface="Gotham Book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4C1966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Fugue"/>
                <a:ea typeface="+mn-ea"/>
                <a:cs typeface="Fug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(30.6%)</a:t>
            </a:r>
          </a:p>
        </p:txBody>
      </p:sp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03094E-5A8F-C041-AF94-0178A685C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6" y="3984360"/>
            <a:ext cx="1464564" cy="10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71998"/>
      </p:ext>
    </p:extLst>
  </p:cSld>
  <p:clrMapOvr>
    <a:masterClrMapping/>
  </p:clrMapOvr>
</p:sld>
</file>

<file path=ppt/theme/theme1.xml><?xml version="1.0" encoding="utf-8"?>
<a:theme xmlns:a="http://schemas.openxmlformats.org/drawingml/2006/main" name="ei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70090</TotalTime>
  <Words>1340</Words>
  <Application>Microsoft Macintosh PowerPoint</Application>
  <PresentationFormat>On-screen Show (4:3)</PresentationFormat>
  <Paragraphs>330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Fugue</vt:lpstr>
      <vt:lpstr>Gotham Book</vt:lpstr>
      <vt:lpstr>Gotham-Book</vt:lpstr>
      <vt:lpstr>Wingdings</vt:lpstr>
      <vt:lpstr>ei_template</vt:lpstr>
      <vt:lpstr>Pipeline Project An analysis of the program funnel</vt:lpstr>
      <vt:lpstr>Overview</vt:lpstr>
      <vt:lpstr>Funnel</vt:lpstr>
      <vt:lpstr>Assumptions/Notes</vt:lpstr>
      <vt:lpstr>Methodology</vt:lpstr>
      <vt:lpstr>How to read the graphs</vt:lpstr>
      <vt:lpstr>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Most Interesting Findings</vt:lpstr>
      <vt:lpstr>Data Cleanup Recs</vt:lpstr>
      <vt:lpstr>Final thoughts?</vt:lpstr>
      <vt:lpstr>Appendix</vt:lpstr>
      <vt:lpstr>Follow-through rate</vt:lpstr>
      <vt:lpstr>What is Adjacency?</vt:lpstr>
      <vt:lpstr>Color Key</vt:lpstr>
    </vt:vector>
  </TitlesOfParts>
  <Company>NYU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Frank Rimalovski</dc:creator>
  <cp:lastModifiedBy>Graham Harris</cp:lastModifiedBy>
  <cp:revision>2110</cp:revision>
  <cp:lastPrinted>2019-02-22T16:01:32Z</cp:lastPrinted>
  <dcterms:created xsi:type="dcterms:W3CDTF">2010-12-14T15:33:10Z</dcterms:created>
  <dcterms:modified xsi:type="dcterms:W3CDTF">2021-08-31T20:14:24Z</dcterms:modified>
</cp:coreProperties>
</file>